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62" r:id="rId2"/>
  </p:sldIdLst>
  <p:sldSz cx="21383625" cy="30275213"/>
  <p:notesSz cx="6797675" cy="9874250"/>
  <p:embeddedFontLst>
    <p:embeddedFont>
      <p:font typeface="Calibri Light" panose="020F0302020204030204" pitchFamily="34" charset="0"/>
      <p:regular r:id="rId3"/>
      <p:italic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나눔바른고딕" panose="020B0600000101010101" charset="-127"/>
      <p:regular r:id="rId11"/>
      <p:bold r:id="rId12"/>
    </p:embeddedFont>
  </p:embeddedFontLst>
  <p:defaultTextStyle>
    <a:defPPr>
      <a:defRPr lang="ko-KR"/>
    </a:defPPr>
    <a:lvl1pPr marL="0" algn="l" defTabSz="2398471" rtl="0" eaLnBrk="1" latinLnBrk="1" hangingPunct="1">
      <a:defRPr sz="4721" kern="1200">
        <a:solidFill>
          <a:schemeClr val="tx1"/>
        </a:solidFill>
        <a:latin typeface="+mn-lt"/>
        <a:ea typeface="+mn-ea"/>
        <a:cs typeface="+mn-cs"/>
      </a:defRPr>
    </a:lvl1pPr>
    <a:lvl2pPr marL="1199236" algn="l" defTabSz="2398471" rtl="0" eaLnBrk="1" latinLnBrk="1" hangingPunct="1">
      <a:defRPr sz="4721" kern="1200">
        <a:solidFill>
          <a:schemeClr val="tx1"/>
        </a:solidFill>
        <a:latin typeface="+mn-lt"/>
        <a:ea typeface="+mn-ea"/>
        <a:cs typeface="+mn-cs"/>
      </a:defRPr>
    </a:lvl2pPr>
    <a:lvl3pPr marL="2398471" algn="l" defTabSz="2398471" rtl="0" eaLnBrk="1" latinLnBrk="1" hangingPunct="1">
      <a:defRPr sz="4721" kern="1200">
        <a:solidFill>
          <a:schemeClr val="tx1"/>
        </a:solidFill>
        <a:latin typeface="+mn-lt"/>
        <a:ea typeface="+mn-ea"/>
        <a:cs typeface="+mn-cs"/>
      </a:defRPr>
    </a:lvl3pPr>
    <a:lvl4pPr marL="3597707" algn="l" defTabSz="2398471" rtl="0" eaLnBrk="1" latinLnBrk="1" hangingPunct="1">
      <a:defRPr sz="4721" kern="1200">
        <a:solidFill>
          <a:schemeClr val="tx1"/>
        </a:solidFill>
        <a:latin typeface="+mn-lt"/>
        <a:ea typeface="+mn-ea"/>
        <a:cs typeface="+mn-cs"/>
      </a:defRPr>
    </a:lvl4pPr>
    <a:lvl5pPr marL="4796942" algn="l" defTabSz="2398471" rtl="0" eaLnBrk="1" latinLnBrk="1" hangingPunct="1">
      <a:defRPr sz="4721" kern="1200">
        <a:solidFill>
          <a:schemeClr val="tx1"/>
        </a:solidFill>
        <a:latin typeface="+mn-lt"/>
        <a:ea typeface="+mn-ea"/>
        <a:cs typeface="+mn-cs"/>
      </a:defRPr>
    </a:lvl5pPr>
    <a:lvl6pPr marL="5996178" algn="l" defTabSz="2398471" rtl="0" eaLnBrk="1" latinLnBrk="1" hangingPunct="1">
      <a:defRPr sz="4721" kern="1200">
        <a:solidFill>
          <a:schemeClr val="tx1"/>
        </a:solidFill>
        <a:latin typeface="+mn-lt"/>
        <a:ea typeface="+mn-ea"/>
        <a:cs typeface="+mn-cs"/>
      </a:defRPr>
    </a:lvl6pPr>
    <a:lvl7pPr marL="7195414" algn="l" defTabSz="2398471" rtl="0" eaLnBrk="1" latinLnBrk="1" hangingPunct="1">
      <a:defRPr sz="4721" kern="1200">
        <a:solidFill>
          <a:schemeClr val="tx1"/>
        </a:solidFill>
        <a:latin typeface="+mn-lt"/>
        <a:ea typeface="+mn-ea"/>
        <a:cs typeface="+mn-cs"/>
      </a:defRPr>
    </a:lvl7pPr>
    <a:lvl8pPr marL="8394649" algn="l" defTabSz="2398471" rtl="0" eaLnBrk="1" latinLnBrk="1" hangingPunct="1">
      <a:defRPr sz="4721" kern="1200">
        <a:solidFill>
          <a:schemeClr val="tx1"/>
        </a:solidFill>
        <a:latin typeface="+mn-lt"/>
        <a:ea typeface="+mn-ea"/>
        <a:cs typeface="+mn-cs"/>
      </a:defRPr>
    </a:lvl8pPr>
    <a:lvl9pPr marL="9593885" algn="l" defTabSz="2398471" rtl="0" eaLnBrk="1" latinLnBrk="1" hangingPunct="1">
      <a:defRPr sz="472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5">
          <p15:clr>
            <a:srgbClr val="A4A3A4"/>
          </p15:clr>
        </p15:guide>
        <p15:guide id="2" pos="67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750E"/>
    <a:srgbClr val="5757FF"/>
    <a:srgbClr val="B48900"/>
    <a:srgbClr val="7CB953"/>
    <a:srgbClr val="36A52D"/>
    <a:srgbClr val="F6A20A"/>
    <a:srgbClr val="568424"/>
    <a:srgbClr val="74B230"/>
    <a:srgbClr val="AFAFFF"/>
    <a:srgbClr val="898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46" autoAdjust="0"/>
    <p:restoredTop sz="94660"/>
  </p:normalViewPr>
  <p:slideViewPr>
    <p:cSldViewPr snapToGrid="0">
      <p:cViewPr varScale="1">
        <p:scale>
          <a:sx n="20" d="100"/>
          <a:sy n="20" d="100"/>
        </p:scale>
        <p:origin x="2352" y="19"/>
      </p:cViewPr>
      <p:guideLst>
        <p:guide orient="horz" pos="9535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253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227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124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47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227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175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28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103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613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132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881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131E7-ECF0-4CD2-AB42-29D5FC338A16}" type="datetimeFigureOut">
              <a:rPr lang="ko-KR" altLang="en-US" smtClean="0"/>
              <a:t>2017-01-25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3A997-5701-4C57-823A-0494E729BF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255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7287" y="7253265"/>
            <a:ext cx="17290800" cy="91836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-38100" y="-38100"/>
            <a:ext cx="21542441" cy="6606754"/>
          </a:xfrm>
          <a:prstGeom prst="rect">
            <a:avLst/>
          </a:prstGeom>
          <a:gradFill flip="none" rotWithShape="1">
            <a:gsLst>
              <a:gs pos="0">
                <a:srgbClr val="0000C6">
                  <a:shade val="30000"/>
                  <a:satMod val="115000"/>
                </a:srgbClr>
              </a:gs>
              <a:gs pos="50000">
                <a:srgbClr val="0000C6">
                  <a:shade val="67500"/>
                  <a:satMod val="115000"/>
                </a:srgbClr>
              </a:gs>
              <a:gs pos="100000">
                <a:srgbClr val="0000C6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1915965" y="16548454"/>
            <a:ext cx="1724918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4000" dirty="0" err="1">
                <a:latin typeface="나눔바른고딕" pitchFamily="50" charset="-127"/>
                <a:ea typeface="나눔바른고딕" pitchFamily="50" charset="-127"/>
              </a:rPr>
              <a:t>아두이노란</a:t>
            </a:r>
            <a:r>
              <a:rPr lang="ko-KR" altLang="en-US" sz="4000" dirty="0">
                <a:latin typeface="나눔바른고딕" pitchFamily="50" charset="-127"/>
                <a:ea typeface="나눔바른고딕" pitchFamily="50" charset="-127"/>
              </a:rPr>
              <a:t> 오픈 소스를 기반으로 한 단일 보드 </a:t>
            </a:r>
            <a:r>
              <a:rPr lang="ko-KR" altLang="en-US" sz="4000" dirty="0" err="1">
                <a:latin typeface="나눔바른고딕" pitchFamily="50" charset="-127"/>
                <a:ea typeface="나눔바른고딕" pitchFamily="50" charset="-127"/>
              </a:rPr>
              <a:t>마이크로컨트롤러로</a:t>
            </a:r>
            <a:r>
              <a:rPr lang="ko-KR" altLang="en-US" sz="4000" dirty="0">
                <a:latin typeface="나눔바른고딕" pitchFamily="50" charset="-127"/>
                <a:ea typeface="나눔바른고딕" pitchFamily="50" charset="-127"/>
              </a:rPr>
              <a:t> 완성된 보드와 관련 개발 도구 및 환경을 말합니다</a:t>
            </a:r>
            <a:r>
              <a:rPr lang="en-US" altLang="ko-KR" sz="4000" dirty="0">
                <a:latin typeface="나눔바른고딕" pitchFamily="50" charset="-127"/>
                <a:ea typeface="나눔바른고딕" pitchFamily="50" charset="-127"/>
              </a:rPr>
              <a:t>. </a:t>
            </a:r>
            <a:r>
              <a:rPr lang="ko-KR" altLang="en-US" sz="4000" dirty="0">
                <a:latin typeface="나눔바른고딕" pitchFamily="50" charset="-127"/>
                <a:ea typeface="나눔바른고딕" pitchFamily="50" charset="-127"/>
              </a:rPr>
              <a:t>이러한 </a:t>
            </a:r>
            <a:r>
              <a:rPr lang="ko-KR" altLang="en-US" sz="4000" dirty="0" err="1">
                <a:latin typeface="나눔바른고딕" pitchFamily="50" charset="-127"/>
                <a:ea typeface="나눔바른고딕" pitchFamily="50" charset="-127"/>
              </a:rPr>
              <a:t>아두이노는</a:t>
            </a:r>
            <a:r>
              <a:rPr lang="ko-KR" altLang="en-US" sz="4000" dirty="0">
                <a:latin typeface="나눔바른고딕" pitchFamily="50" charset="-127"/>
                <a:ea typeface="나눔바른고딕" pitchFamily="50" charset="-127"/>
              </a:rPr>
              <a:t> 공학도도 접근이 쉽지 않은 마이크로 컨트롤러를 일반인에게도 열어준 전자 장치입니다</a:t>
            </a:r>
            <a:r>
              <a:rPr lang="en-US" altLang="ko-KR" sz="4000" dirty="0">
                <a:latin typeface="나눔바른고딕" pitchFamily="50" charset="-127"/>
                <a:ea typeface="나눔바른고딕" pitchFamily="50" charset="-127"/>
              </a:rPr>
              <a:t>. </a:t>
            </a:r>
            <a:r>
              <a:rPr lang="ko-KR" altLang="en-US" sz="4000" dirty="0">
                <a:latin typeface="나눔바른고딕" pitchFamily="50" charset="-127"/>
                <a:ea typeface="나눔바른고딕" pitchFamily="50" charset="-127"/>
              </a:rPr>
              <a:t>저희 팀 또한 임베디드 시스템 개발 경험이 전혀 없었지만</a:t>
            </a:r>
            <a:r>
              <a:rPr lang="en-US" altLang="ko-KR" sz="4000" dirty="0"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sz="4000" dirty="0">
                <a:latin typeface="나눔바른고딕" pitchFamily="50" charset="-127"/>
                <a:ea typeface="나눔바른고딕" pitchFamily="50" charset="-127"/>
              </a:rPr>
              <a:t>쉽게 접근할 수 있었고 </a:t>
            </a:r>
            <a:r>
              <a:rPr lang="ko-KR" altLang="en-US" sz="4000" dirty="0" err="1">
                <a:latin typeface="나눔바른고딕" pitchFamily="50" charset="-127"/>
                <a:ea typeface="나눔바른고딕" pitchFamily="50" charset="-127"/>
              </a:rPr>
              <a:t>아두이노를</a:t>
            </a:r>
            <a:r>
              <a:rPr lang="ko-KR" altLang="en-US" sz="4000" dirty="0">
                <a:latin typeface="나눔바른고딕" pitchFamily="50" charset="-127"/>
                <a:ea typeface="나눔바른고딕" pitchFamily="50" charset="-127"/>
              </a:rPr>
              <a:t> 이용해서 라인을 따라가고</a:t>
            </a:r>
            <a:r>
              <a:rPr lang="en-US" altLang="ko-KR" sz="4000" dirty="0"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sz="4000" dirty="0">
                <a:latin typeface="나눔바른고딕" pitchFamily="50" charset="-127"/>
                <a:ea typeface="나눔바른고딕" pitchFamily="50" charset="-127"/>
              </a:rPr>
              <a:t>미로를 탐색 및 탈출하는 이동체를 구현해냈습니다</a:t>
            </a:r>
            <a:r>
              <a:rPr lang="en-US" altLang="ko-KR" sz="4000" dirty="0">
                <a:latin typeface="나눔바른고딕" pitchFamily="50" charset="-127"/>
                <a:ea typeface="나눔바른고딕" pitchFamily="50" charset="-127"/>
              </a:rPr>
              <a:t>.</a:t>
            </a:r>
            <a:endParaRPr lang="ko-KR" altLang="en-US" sz="4000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12971053" y="4571792"/>
            <a:ext cx="2961634" cy="684000"/>
          </a:xfrm>
          <a:prstGeom prst="rect">
            <a:avLst/>
          </a:prstGeom>
          <a:solidFill>
            <a:srgbClr val="616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4000" dirty="0">
                <a:solidFill>
                  <a:prstClr val="white"/>
                </a:solidFill>
                <a:latin typeface="나눔바른고딕" pitchFamily="50" charset="-127"/>
                <a:ea typeface="나눔바른고딕" pitchFamily="50" charset="-127"/>
              </a:rPr>
              <a:t>팀 명</a:t>
            </a:r>
          </a:p>
        </p:txBody>
      </p:sp>
      <p:sp>
        <p:nvSpPr>
          <p:cNvPr id="71" name="직사각형 70"/>
          <p:cNvSpPr/>
          <p:nvPr/>
        </p:nvSpPr>
        <p:spPr>
          <a:xfrm>
            <a:off x="12971053" y="5380112"/>
            <a:ext cx="2961634" cy="684000"/>
          </a:xfrm>
          <a:prstGeom prst="rect">
            <a:avLst/>
          </a:prstGeom>
          <a:solidFill>
            <a:srgbClr val="616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4000" dirty="0" err="1">
                <a:solidFill>
                  <a:prstClr val="white"/>
                </a:solidFill>
                <a:latin typeface="나눔바른고딕" pitchFamily="50" charset="-127"/>
                <a:ea typeface="나눔바른고딕" pitchFamily="50" charset="-127"/>
              </a:rPr>
              <a:t>멘토교수</a:t>
            </a:r>
            <a:endParaRPr lang="ko-KR" altLang="en-US" sz="4000" dirty="0">
              <a:solidFill>
                <a:prstClr val="white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16049570" y="4571792"/>
            <a:ext cx="4716000" cy="684000"/>
          </a:xfrm>
          <a:prstGeom prst="rect">
            <a:avLst/>
          </a:prstGeom>
          <a:solidFill>
            <a:srgbClr val="A7A7FF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4000" dirty="0">
                <a:solidFill>
                  <a:prstClr val="white"/>
                </a:solidFill>
                <a:latin typeface="나눔바른고딕" pitchFamily="50" charset="-127"/>
                <a:ea typeface="나눔바른고딕" pitchFamily="50" charset="-127"/>
              </a:rPr>
              <a:t>코스모스</a:t>
            </a:r>
          </a:p>
        </p:txBody>
      </p:sp>
      <p:sp>
        <p:nvSpPr>
          <p:cNvPr id="73" name="직사각형 72"/>
          <p:cNvSpPr/>
          <p:nvPr/>
        </p:nvSpPr>
        <p:spPr>
          <a:xfrm>
            <a:off x="16049570" y="5380112"/>
            <a:ext cx="4716000" cy="684000"/>
          </a:xfrm>
          <a:prstGeom prst="rect">
            <a:avLst/>
          </a:prstGeom>
          <a:solidFill>
            <a:srgbClr val="A7A7FF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4000" dirty="0">
                <a:solidFill>
                  <a:prstClr val="white"/>
                </a:solidFill>
                <a:latin typeface="나눔바른고딕" pitchFamily="50" charset="-127"/>
                <a:ea typeface="나눔바른고딕" pitchFamily="50" charset="-127"/>
              </a:rPr>
              <a:t>김성철 </a:t>
            </a:r>
            <a:r>
              <a:rPr lang="en-US" altLang="ko-KR" sz="4000" dirty="0">
                <a:solidFill>
                  <a:prstClr val="white"/>
                </a:solidFill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sz="4000" dirty="0">
                <a:solidFill>
                  <a:prstClr val="white"/>
                </a:solidFill>
                <a:latin typeface="나눔바른고딕" pitchFamily="50" charset="-127"/>
                <a:ea typeface="나눔바른고딕" pitchFamily="50" charset="-127"/>
              </a:rPr>
              <a:t>컴퓨터과학과</a:t>
            </a:r>
            <a:r>
              <a:rPr lang="en-US" altLang="ko-KR" sz="4000" dirty="0">
                <a:solidFill>
                  <a:prstClr val="white"/>
                </a:solidFill>
                <a:latin typeface="나눔바른고딕" pitchFamily="50" charset="-127"/>
                <a:ea typeface="나눔바른고딕" pitchFamily="50" charset="-127"/>
              </a:rPr>
              <a:t>)</a:t>
            </a:r>
            <a:endParaRPr lang="ko-KR" altLang="en-US" sz="4000" dirty="0">
              <a:solidFill>
                <a:prstClr val="white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11" name="직사각형 110"/>
          <p:cNvSpPr/>
          <p:nvPr/>
        </p:nvSpPr>
        <p:spPr>
          <a:xfrm>
            <a:off x="-37380" y="28315070"/>
            <a:ext cx="21542441" cy="2029963"/>
          </a:xfrm>
          <a:prstGeom prst="rect">
            <a:avLst/>
          </a:prstGeom>
          <a:gradFill flip="none" rotWithShape="1">
            <a:gsLst>
              <a:gs pos="0">
                <a:srgbClr val="0000C6">
                  <a:shade val="30000"/>
                  <a:satMod val="115000"/>
                </a:srgbClr>
              </a:gs>
              <a:gs pos="50000">
                <a:srgbClr val="0000C6">
                  <a:shade val="67500"/>
                  <a:satMod val="115000"/>
                </a:srgbClr>
              </a:gs>
              <a:gs pos="100000">
                <a:srgbClr val="0000C6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_x156506232" descr="EMB00001ef43ec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0251" y="28924984"/>
            <a:ext cx="7291073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2" name="직사각형 131"/>
          <p:cNvSpPr/>
          <p:nvPr/>
        </p:nvSpPr>
        <p:spPr>
          <a:xfrm rot="10800000">
            <a:off x="1711264" y="8908706"/>
            <a:ext cx="216024" cy="20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42" name="직사각형 141"/>
          <p:cNvSpPr/>
          <p:nvPr/>
        </p:nvSpPr>
        <p:spPr>
          <a:xfrm rot="10800000">
            <a:off x="1392271" y="8908706"/>
            <a:ext cx="216024" cy="20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43" name="직사각형 142"/>
          <p:cNvSpPr/>
          <p:nvPr/>
        </p:nvSpPr>
        <p:spPr>
          <a:xfrm rot="10800000">
            <a:off x="1073278" y="8908706"/>
            <a:ext cx="216024" cy="20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44" name="직사각형 143"/>
          <p:cNvSpPr/>
          <p:nvPr/>
        </p:nvSpPr>
        <p:spPr>
          <a:xfrm rot="10800000">
            <a:off x="754285" y="8908706"/>
            <a:ext cx="216024" cy="207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-37379" y="25965"/>
            <a:ext cx="21532225" cy="3279068"/>
            <a:chOff x="-37379" y="-88335"/>
            <a:chExt cx="21419414" cy="3279068"/>
          </a:xfrm>
        </p:grpSpPr>
        <p:cxnSp>
          <p:nvCxnSpPr>
            <p:cNvPr id="158" name="직선 연결선 157"/>
            <p:cNvCxnSpPr/>
            <p:nvPr/>
          </p:nvCxnSpPr>
          <p:spPr>
            <a:xfrm flipH="1">
              <a:off x="754674" y="1557810"/>
              <a:ext cx="20627361" cy="36000"/>
            </a:xfrm>
            <a:prstGeom prst="line">
              <a:avLst/>
            </a:prstGeom>
            <a:ln w="12700">
              <a:solidFill>
                <a:srgbClr val="AFAFFF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TextBox 158"/>
            <p:cNvSpPr txBox="1"/>
            <p:nvPr/>
          </p:nvSpPr>
          <p:spPr>
            <a:xfrm>
              <a:off x="2619410" y="410653"/>
              <a:ext cx="1602639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800" dirty="0"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rPr>
                <a:t>교육부 특성화 사업 프로젝트 기반 교수</a:t>
              </a:r>
              <a:r>
                <a:rPr lang="en-US" altLang="ko-KR" sz="5800" dirty="0"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rPr>
                <a:t>-</a:t>
              </a:r>
              <a:r>
                <a:rPr lang="ko-KR" altLang="en-US" sz="5800" dirty="0"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rPr>
                <a:t>학습 </a:t>
              </a:r>
              <a:r>
                <a:rPr lang="ko-KR" altLang="en-US" sz="5800" dirty="0" err="1"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rPr>
                <a:t>멘토링</a:t>
              </a:r>
              <a:endParaRPr lang="ko-KR" altLang="en-US" sz="5800" dirty="0">
                <a:solidFill>
                  <a:schemeClr val="bg1">
                    <a:lumMod val="95000"/>
                  </a:schemeClr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21" name="이등변 삼각형 20"/>
            <p:cNvSpPr/>
            <p:nvPr/>
          </p:nvSpPr>
          <p:spPr>
            <a:xfrm rot="5400000">
              <a:off x="-648520" y="522806"/>
              <a:ext cx="3279068" cy="2056786"/>
            </a:xfrm>
            <a:prstGeom prst="triangle">
              <a:avLst/>
            </a:prstGeom>
            <a:solidFill>
              <a:srgbClr val="AFA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1534782" y="20609004"/>
            <a:ext cx="18706308" cy="7706066"/>
            <a:chOff x="1534782" y="21180504"/>
            <a:chExt cx="18706308" cy="7706066"/>
          </a:xfrm>
        </p:grpSpPr>
        <p:cxnSp>
          <p:nvCxnSpPr>
            <p:cNvPr id="8" name="직선 연결선 7"/>
            <p:cNvCxnSpPr/>
            <p:nvPr/>
          </p:nvCxnSpPr>
          <p:spPr>
            <a:xfrm flipV="1">
              <a:off x="10370071" y="21180505"/>
              <a:ext cx="0" cy="7706065"/>
            </a:xfrm>
            <a:prstGeom prst="line">
              <a:avLst/>
            </a:prstGeom>
            <a:ln w="6350"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직사각형 136"/>
            <p:cNvSpPr/>
            <p:nvPr/>
          </p:nvSpPr>
          <p:spPr>
            <a:xfrm>
              <a:off x="1534782" y="22996070"/>
              <a:ext cx="8451730" cy="57800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685800" indent="-685800" fontAlgn="base" latinLnBrk="0">
                <a:lnSpc>
                  <a:spcPct val="120000"/>
                </a:lnSpc>
                <a:buFont typeface="Arial" pitchFamily="34" charset="0"/>
                <a:buChar char="•"/>
              </a:pPr>
              <a:r>
                <a:rPr lang="ko-KR" altLang="en-US" sz="4400" dirty="0">
                  <a:latin typeface="나눔바른고딕" pitchFamily="50" charset="-127"/>
                  <a:ea typeface="나눔바른고딕" pitchFamily="50" charset="-127"/>
                </a:rPr>
                <a:t>주제 정하기</a:t>
              </a:r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  <a:p>
              <a:pPr marL="685800" indent="-685800" fontAlgn="base" latinLnBrk="0">
                <a:lnSpc>
                  <a:spcPct val="120000"/>
                </a:lnSpc>
                <a:buFont typeface="Arial" pitchFamily="34" charset="0"/>
                <a:buChar char="•"/>
              </a:pPr>
              <a:r>
                <a:rPr lang="ko-KR" altLang="en-US" sz="4400" dirty="0">
                  <a:latin typeface="나눔바른고딕" pitchFamily="50" charset="-127"/>
                  <a:ea typeface="나눔바른고딕" pitchFamily="50" charset="-127"/>
                </a:rPr>
                <a:t>로봇 조립</a:t>
              </a:r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  <a:p>
              <a:pPr marL="685800" indent="-685800" fontAlgn="base" latinLnBrk="0">
                <a:lnSpc>
                  <a:spcPct val="120000"/>
                </a:lnSpc>
                <a:buFont typeface="Arial" pitchFamily="34" charset="0"/>
                <a:buChar char="•"/>
              </a:pPr>
              <a:r>
                <a:rPr lang="ko-KR" altLang="en-US" sz="4400" dirty="0">
                  <a:latin typeface="나눔바른고딕" pitchFamily="50" charset="-127"/>
                  <a:ea typeface="나눔바른고딕" pitchFamily="50" charset="-127"/>
                </a:rPr>
                <a:t>라인 추적</a:t>
              </a:r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  <a:p>
              <a:pPr marL="685800" indent="-685800" fontAlgn="base" latinLnBrk="0">
                <a:lnSpc>
                  <a:spcPct val="120000"/>
                </a:lnSpc>
                <a:buFont typeface="Arial" pitchFamily="34" charset="0"/>
                <a:buChar char="•"/>
              </a:pPr>
              <a:r>
                <a:rPr lang="ko-KR" altLang="en-US" sz="4400" dirty="0">
                  <a:latin typeface="나눔바른고딕" pitchFamily="50" charset="-127"/>
                  <a:ea typeface="나눔바른고딕" pitchFamily="50" charset="-127"/>
                </a:rPr>
                <a:t>미로 구축 </a:t>
              </a:r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  <a:p>
              <a:pPr marL="685800" indent="-685800" fontAlgn="base" latinLnBrk="0">
                <a:lnSpc>
                  <a:spcPct val="120000"/>
                </a:lnSpc>
                <a:buFont typeface="Arial" pitchFamily="34" charset="0"/>
                <a:buChar char="•"/>
              </a:pPr>
              <a:r>
                <a:rPr lang="en-US" altLang="ko-KR" sz="4400" dirty="0">
                  <a:latin typeface="나눔바른고딕" pitchFamily="50" charset="-127"/>
                  <a:ea typeface="나눔바른고딕" pitchFamily="50" charset="-127"/>
                </a:rPr>
                <a:t>1</a:t>
              </a:r>
              <a:r>
                <a:rPr lang="ko-KR" altLang="en-US" sz="4400" dirty="0">
                  <a:latin typeface="나눔바른고딕" pitchFamily="50" charset="-127"/>
                  <a:ea typeface="나눔바른고딕" pitchFamily="50" charset="-127"/>
                </a:rPr>
                <a:t>차 미로 탐색</a:t>
              </a:r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  <a:p>
              <a:pPr marL="685800" indent="-685800" fontAlgn="base" latinLnBrk="0">
                <a:lnSpc>
                  <a:spcPct val="120000"/>
                </a:lnSpc>
                <a:buFont typeface="Arial" pitchFamily="34" charset="0"/>
                <a:buChar char="•"/>
              </a:pPr>
              <a:r>
                <a:rPr lang="ko-KR" altLang="en-US" sz="4400" dirty="0" err="1">
                  <a:latin typeface="나눔바른고딕" pitchFamily="50" charset="-127"/>
                  <a:ea typeface="나눔바른고딕" pitchFamily="50" charset="-127"/>
                </a:rPr>
                <a:t>드론</a:t>
              </a:r>
              <a:r>
                <a:rPr lang="ko-KR" altLang="en-US" sz="4400" dirty="0">
                  <a:latin typeface="나눔바른고딕" pitchFamily="50" charset="-127"/>
                  <a:ea typeface="나눔바른고딕" pitchFamily="50" charset="-127"/>
                </a:rPr>
                <a:t> 조립</a:t>
              </a:r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  <a:p>
              <a:pPr marL="685800" indent="-685800" fontAlgn="base" latinLnBrk="0">
                <a:lnSpc>
                  <a:spcPct val="120000"/>
                </a:lnSpc>
                <a:buFont typeface="Arial" pitchFamily="34" charset="0"/>
                <a:buChar char="•"/>
              </a:pPr>
              <a:r>
                <a:rPr lang="ko-KR" altLang="en-US" sz="4400" dirty="0">
                  <a:latin typeface="나눔바른고딕" pitchFamily="50" charset="-127"/>
                  <a:ea typeface="나눔바른고딕" pitchFamily="50" charset="-127"/>
                </a:rPr>
                <a:t>최종 미로 탐색</a:t>
              </a:r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05" name="직사각형 104"/>
            <p:cNvSpPr/>
            <p:nvPr/>
          </p:nvSpPr>
          <p:spPr>
            <a:xfrm>
              <a:off x="11789360" y="22996070"/>
              <a:ext cx="8451730" cy="21236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685800" indent="-685800" fontAlgn="base">
                <a:buFont typeface="Arial" pitchFamily="34" charset="0"/>
                <a:buChar char="•"/>
              </a:pPr>
              <a:r>
                <a:rPr lang="ko-KR" altLang="en-US" sz="4400" dirty="0">
                  <a:latin typeface="나눔바른고딕" pitchFamily="50" charset="-127"/>
                  <a:ea typeface="나눔바른고딕" pitchFamily="50" charset="-127"/>
                </a:rPr>
                <a:t>라인을 추적하며 전진이 가능</a:t>
              </a:r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  <a:p>
              <a:pPr fontAlgn="base"/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  <a:p>
              <a:pPr marL="685800" indent="-685800" fontAlgn="base">
                <a:buFont typeface="Arial" pitchFamily="34" charset="0"/>
                <a:buChar char="•"/>
              </a:pPr>
              <a:r>
                <a:rPr lang="ko-KR" altLang="en-US" sz="4400" dirty="0">
                  <a:latin typeface="나눔바른고딕" pitchFamily="50" charset="-127"/>
                  <a:ea typeface="나눔바른고딕" pitchFamily="50" charset="-127"/>
                </a:rPr>
                <a:t>미로를 탐색하며 탈출이 가능</a:t>
              </a:r>
              <a:endParaRPr lang="en-US" altLang="ko-KR" sz="4400" dirty="0"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534782" y="21180504"/>
              <a:ext cx="7416000" cy="1117303"/>
              <a:chOff x="1534782" y="21207531"/>
              <a:chExt cx="7416000" cy="1117303"/>
            </a:xfrm>
          </p:grpSpPr>
          <p:sp>
            <p:nvSpPr>
              <p:cNvPr id="60" name="직사각형 59"/>
              <p:cNvSpPr/>
              <p:nvPr/>
            </p:nvSpPr>
            <p:spPr>
              <a:xfrm>
                <a:off x="1542279" y="21207531"/>
                <a:ext cx="612000" cy="1116000"/>
              </a:xfrm>
              <a:prstGeom prst="rect">
                <a:avLst/>
              </a:prstGeom>
              <a:solidFill>
                <a:srgbClr val="0000C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sz="6000" dirty="0">
                  <a:solidFill>
                    <a:prstClr val="white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  <p:cxnSp>
            <p:nvCxnSpPr>
              <p:cNvPr id="61" name="직선 연결선 60"/>
              <p:cNvCxnSpPr/>
              <p:nvPr/>
            </p:nvCxnSpPr>
            <p:spPr>
              <a:xfrm>
                <a:off x="1534782" y="22324834"/>
                <a:ext cx="7416000" cy="0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직사각형 8"/>
              <p:cNvSpPr/>
              <p:nvPr/>
            </p:nvSpPr>
            <p:spPr>
              <a:xfrm>
                <a:off x="2697014" y="21211533"/>
                <a:ext cx="5093062" cy="11079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ko-KR" altLang="en-US" sz="6600" b="1" dirty="0">
                    <a:latin typeface="나눔바른고딕" pitchFamily="50" charset="-127"/>
                    <a:ea typeface="나눔바른고딕" pitchFamily="50" charset="-127"/>
                  </a:rPr>
                  <a:t>세부 활동 내용</a:t>
                </a:r>
              </a:p>
            </p:txBody>
          </p:sp>
        </p:grpSp>
        <p:grpSp>
          <p:nvGrpSpPr>
            <p:cNvPr id="131" name="그룹 130"/>
            <p:cNvGrpSpPr/>
            <p:nvPr/>
          </p:nvGrpSpPr>
          <p:grpSpPr>
            <a:xfrm>
              <a:off x="11789360" y="21180504"/>
              <a:ext cx="7416000" cy="1117303"/>
              <a:chOff x="1534782" y="21207531"/>
              <a:chExt cx="7416000" cy="1117303"/>
            </a:xfrm>
          </p:grpSpPr>
          <p:sp>
            <p:nvSpPr>
              <p:cNvPr id="141" name="직사각형 140"/>
              <p:cNvSpPr/>
              <p:nvPr/>
            </p:nvSpPr>
            <p:spPr>
              <a:xfrm>
                <a:off x="1542279" y="21207531"/>
                <a:ext cx="612000" cy="1116000"/>
              </a:xfrm>
              <a:prstGeom prst="rect">
                <a:avLst/>
              </a:prstGeom>
              <a:solidFill>
                <a:srgbClr val="0000C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sz="6000" dirty="0">
                  <a:solidFill>
                    <a:prstClr val="white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  <p:cxnSp>
            <p:nvCxnSpPr>
              <p:cNvPr id="157" name="직선 연결선 156"/>
              <p:cNvCxnSpPr/>
              <p:nvPr/>
            </p:nvCxnSpPr>
            <p:spPr>
              <a:xfrm>
                <a:off x="1534782" y="22324834"/>
                <a:ext cx="7416000" cy="0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0" name="직사각형 159"/>
              <p:cNvSpPr/>
              <p:nvPr/>
            </p:nvSpPr>
            <p:spPr>
              <a:xfrm>
                <a:off x="2697014" y="21211533"/>
                <a:ext cx="3204723" cy="11079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lang="ko-KR" altLang="en-US" sz="6600" b="1" dirty="0">
                    <a:latin typeface="나눔바른고딕" pitchFamily="50" charset="-127"/>
                    <a:ea typeface="나눔바른고딕" pitchFamily="50" charset="-127"/>
                  </a:rPr>
                  <a:t>주요성과</a:t>
                </a:r>
              </a:p>
            </p:txBody>
          </p:sp>
        </p:grpSp>
      </p:grpSp>
      <p:sp>
        <p:nvSpPr>
          <p:cNvPr id="5" name="직사각형 4"/>
          <p:cNvSpPr/>
          <p:nvPr/>
        </p:nvSpPr>
        <p:spPr>
          <a:xfrm>
            <a:off x="-68000" y="2108710"/>
            <a:ext cx="2156284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ko-KR" sz="11500" b="1" dirty="0" err="1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아두이노를</a:t>
            </a:r>
            <a:r>
              <a:rPr lang="ko-KR" altLang="ko-KR" sz="11500" b="1" dirty="0"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rPr>
              <a:t> 활용한 이동체 구현</a:t>
            </a:r>
          </a:p>
        </p:txBody>
      </p:sp>
    </p:spTree>
    <p:extLst>
      <p:ext uri="{BB962C8B-B14F-4D97-AF65-F5344CB8AC3E}">
        <p14:creationId xmlns:p14="http://schemas.microsoft.com/office/powerpoint/2010/main" val="210657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812</TotalTime>
  <Words>106</Words>
  <Application>Microsoft Office PowerPoint</Application>
  <PresentationFormat>사용자 지정</PresentationFormat>
  <Paragraphs>19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Calibri Light</vt:lpstr>
      <vt:lpstr>Calibri</vt:lpstr>
      <vt:lpstr>맑은 고딕</vt:lpstr>
      <vt:lpstr>나눔바른고딕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DBP400</dc:creator>
  <cp:lastModifiedBy>임현</cp:lastModifiedBy>
  <cp:revision>81</cp:revision>
  <cp:lastPrinted>2017-01-19T06:36:18Z</cp:lastPrinted>
  <dcterms:created xsi:type="dcterms:W3CDTF">2017-01-13T07:52:05Z</dcterms:created>
  <dcterms:modified xsi:type="dcterms:W3CDTF">2017-01-25T08:07:15Z</dcterms:modified>
</cp:coreProperties>
</file>

<file path=docProps/thumbnail.jpeg>
</file>